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1141" r:id="rId3"/>
    <p:sldId id="1142" r:id="rId4"/>
    <p:sldId id="1143" r:id="rId5"/>
    <p:sldId id="1166" r:id="rId6"/>
    <p:sldId id="1144" r:id="rId7"/>
    <p:sldId id="1145" r:id="rId8"/>
    <p:sldId id="1167" r:id="rId9"/>
    <p:sldId id="1146" r:id="rId10"/>
    <p:sldId id="1147" r:id="rId11"/>
    <p:sldId id="1168" r:id="rId12"/>
    <p:sldId id="1148" r:id="rId13"/>
    <p:sldId id="1169" r:id="rId14"/>
    <p:sldId id="1149" r:id="rId15"/>
    <p:sldId id="1150" r:id="rId16"/>
    <p:sldId id="1170"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3" d="100"/>
          <a:sy n="113" d="100"/>
        </p:scale>
        <p:origin x="306"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第十六章  电压　电阻</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竞赛思维空间</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上海市第二十六届初中物理竞赛复赛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）在电视节目中我们经常会看到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特斯拉线圈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的表演，表演者通过变压器与电磁振荡制造出人工闪电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在表演时，表演者与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特斯拉线圈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之间会放出美妙的电火花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对此，你认为对人体不会造成危害的原</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特斯拉线圈</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产生的电火花电压很低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电流很小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表演者穿的防护服是绝缘的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电流并没有流经防护服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人体的电阻很小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特斯拉线圈</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产生的电流经人体导入地面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表演者穿的防护服里有很多金属丝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电流基本上都从防护服流过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491007" y="2817074"/>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114214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5007"/>
            <a:ext cx="11485848" cy="4454233"/>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特斯拉线圈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是一种高频变压器，可以获得上百万伏的高频电压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特斯拉线圈的原理是使用变压器使普通电压升压，然后经由两极线圈，从放电终端放电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通俗一点说，它是一个人工闪电制造器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据此，结合选项中的描述进行逐一判断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特斯拉线圈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产生的电火花电压是非常高的，电流也会很大，故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错误；表演者穿的防护服并不是完全绝缘的，而是有很多金属丝，使电流能够通过，从而产生电火花，故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错误；在表演时，电流的确要通过人的身体，但人体的电阻却是比较大的，且电流主要是通过防护服来流入地面的，故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错误；表演者穿的防护服里有很多金属丝，电流基本上都从防护服流过，最终导向地面，故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9725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2898"/>
            <a:ext cx="11485848" cy="3970318"/>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上海市第三十届初中物理竞赛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大同杯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是材料、厚度相同的正方形导体板，但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的尺寸比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的尺寸大，在导体两端加相同的电压，通过两导体的电流方向如图所示，则下列说法中正确的是（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中的电流小于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中的电流等于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中自由电荷定向移动的速率大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中自由电荷定向移动的速率小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211.jpg" descr="id:2147499042;FounderCES"/>
          <p:cNvPicPr/>
          <p:nvPr/>
        </p:nvPicPr>
        <p:blipFill>
          <a:blip r:embed="rId2"/>
          <a:stretch>
            <a:fillRect/>
          </a:stretch>
        </p:blipFill>
        <p:spPr>
          <a:xfrm>
            <a:off x="6743278" y="3149674"/>
            <a:ext cx="3312368" cy="1670998"/>
          </a:xfrm>
          <a:prstGeom prst="rect">
            <a:avLst/>
          </a:prstGeom>
        </p:spPr>
      </p:pic>
      <p:sp>
        <p:nvSpPr>
          <p:cNvPr id="4" name="矩形 3"/>
          <p:cNvSpPr/>
          <p:nvPr/>
        </p:nvSpPr>
        <p:spPr>
          <a:xfrm>
            <a:off x="7538572" y="477419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7782699" y="2614322"/>
            <a:ext cx="922047" cy="461665"/>
          </a:xfrm>
          <a:prstGeom prst="rect">
            <a:avLst/>
          </a:prstGeom>
        </p:spPr>
        <p:txBody>
          <a:bodyPr wrap="none">
            <a:spAutoFit/>
          </a:bodyPr>
          <a:lstStyle/>
          <a:p>
            <a:r>
              <a:rPr lang="en-US" altLang="zh-CN" sz="2400"/>
              <a:t>B</a:t>
            </a:r>
            <a:r>
              <a:rPr lang="zh-CN" altLang="zh-CN" sz="2400">
                <a:cs typeface="Times New Roman" panose="02020603050405020304" pitchFamily="18" charset="0"/>
              </a:rPr>
              <a:t>、</a:t>
            </a:r>
            <a:r>
              <a:rPr lang="en-US" altLang="zh-CN" sz="2400"/>
              <a:t>D</a:t>
            </a:r>
            <a:endParaRPr lang="zh-CN" altLang="en-US"/>
          </a:p>
        </p:txBody>
      </p:sp>
    </p:spTree>
    <p:extLst>
      <p:ext uri="{BB962C8B-B14F-4D97-AF65-F5344CB8AC3E}">
        <p14:creationId xmlns:p14="http://schemas.microsoft.com/office/powerpoint/2010/main" val="99555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1"/>
              <p:cNvSpPr txBox="1">
                <a:spLocks/>
              </p:cNvSpPr>
              <p:nvPr/>
            </p:nvSpPr>
            <p:spPr bwMode="auto">
              <a:xfrm>
                <a:off x="360854" y="980728"/>
                <a:ext cx="11485848" cy="287700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设材料厚度为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，正方形边长为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𝜌</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𝑙</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𝑆</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Book Antiqua" panose="02040602050305030304" pitchFamily="18" charset="0"/>
                    <a:ea typeface="宋体" panose="02010600030101010101" pitchFamily="2" charset="-122"/>
                    <a:cs typeface="Times New Roman" panose="02020603050405020304" pitchFamily="18" charset="0"/>
                  </a:rPr>
                  <a:t>ρ</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𝑎</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𝑎h</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𝜌</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h</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，电阻只与正方形导体</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板的材料和厚度有关，两导体电阻相同、电压相同时，通过的电流相同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为单位体积内电子个数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为电子电荷量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为电子速率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为导体横截面积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相同，因为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的横截面积大，在电流相同时，自由电荷的速率就小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综上所述，本题正确答案为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980728"/>
                <a:ext cx="11485848" cy="2877006"/>
              </a:xfrm>
              <a:prstGeom prst="rect">
                <a:avLst/>
              </a:prstGeom>
              <a:blipFill>
                <a:blip r:embed="rId2"/>
                <a:stretch>
                  <a:fillRect l="-796" r="-849" b="-402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j211.jpg" descr="id:2147499042;FounderCES"/>
          <p:cNvPicPr/>
          <p:nvPr/>
        </p:nvPicPr>
        <p:blipFill>
          <a:blip r:embed="rId3"/>
          <a:stretch>
            <a:fillRect/>
          </a:stretch>
        </p:blipFill>
        <p:spPr>
          <a:xfrm>
            <a:off x="4583038" y="4005064"/>
            <a:ext cx="3312368" cy="1670998"/>
          </a:xfrm>
          <a:prstGeom prst="rect">
            <a:avLst/>
          </a:prstGeom>
        </p:spPr>
      </p:pic>
      <p:sp>
        <p:nvSpPr>
          <p:cNvPr id="6" name="矩形 5"/>
          <p:cNvSpPr/>
          <p:nvPr/>
        </p:nvSpPr>
        <p:spPr>
          <a:xfrm>
            <a:off x="5378332" y="562958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62560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3968"/>
            <a:ext cx="11485848" cy="113024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特长生招生题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）设计电路，使螺母松动时灯亮（</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提供滑动变阻器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定值电阻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开关若干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m1.jpg" descr="id:2147499049;FounderCES"/>
          <p:cNvPicPr/>
          <p:nvPr/>
        </p:nvPicPr>
        <p:blipFill>
          <a:blip r:embed="rId2"/>
          <a:stretch>
            <a:fillRect/>
          </a:stretch>
        </p:blipFill>
        <p:spPr>
          <a:xfrm>
            <a:off x="4367014" y="2164213"/>
            <a:ext cx="3240360" cy="2854759"/>
          </a:xfrm>
          <a:prstGeom prst="rect">
            <a:avLst/>
          </a:prstGeom>
        </p:spPr>
      </p:pic>
      <p:sp>
        <p:nvSpPr>
          <p:cNvPr id="4" name="矩形 3"/>
          <p:cNvSpPr/>
          <p:nvPr/>
        </p:nvSpPr>
        <p:spPr>
          <a:xfrm>
            <a:off x="5318948" y="5012992"/>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372168" y="2164213"/>
            <a:ext cx="1422184" cy="646331"/>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如图所示</a:t>
            </a:r>
            <a:endParaRPr lang="zh-CN" altLang="zh-CN" sz="900">
              <a:solidFill>
                <a:srgbClr val="000000"/>
              </a:solidFill>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4565708" y="2261899"/>
            <a:ext cx="2842972" cy="2507683"/>
          </a:xfrm>
          <a:prstGeom prst="rect">
            <a:avLst/>
          </a:prstGeom>
        </p:spPr>
      </p:pic>
      <p:sp>
        <p:nvSpPr>
          <p:cNvPr id="7" name="内容占位符 1"/>
          <p:cNvSpPr txBox="1">
            <a:spLocks/>
          </p:cNvSpPr>
          <p:nvPr/>
        </p:nvSpPr>
        <p:spPr bwMode="auto">
          <a:xfrm>
            <a:off x="360854" y="55575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要使螺母松动时灯亮，应将螺母与灯并联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65520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第二十三届全国初中应用物理知识竞赛题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）某中学物理实践小组在装配直流电动机模型后参加班级的实践成果展示交流会，在会上演示通过改变直流电动机的转动方向及转速使重物上升或下降的过程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电路元件包括一个单刀单掷开关、一个双刀双掷开关、一个滑动变阻器、一个小型直流电动机和一个直流电源，如图所示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请完成电路图的连接以实现上述功能（</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操作过程中只能扳动开关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不得再改变电路中的</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71.jpg" descr="id:2147499056;FounderCES"/>
          <p:cNvPicPr/>
          <p:nvPr/>
        </p:nvPicPr>
        <p:blipFill>
          <a:blip r:embed="rId2"/>
          <a:stretch>
            <a:fillRect/>
          </a:stretch>
        </p:blipFill>
        <p:spPr>
          <a:xfrm>
            <a:off x="4663598" y="3789040"/>
            <a:ext cx="3447832" cy="2049241"/>
          </a:xfrm>
          <a:prstGeom prst="rect">
            <a:avLst/>
          </a:prstGeom>
        </p:spPr>
      </p:pic>
      <p:sp>
        <p:nvSpPr>
          <p:cNvPr id="4" name="矩形 3"/>
          <p:cNvSpPr/>
          <p:nvPr/>
        </p:nvSpPr>
        <p:spPr>
          <a:xfrm>
            <a:off x="5749682" y="594928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378950" y="4005064"/>
            <a:ext cx="1422184" cy="576248"/>
          </a:xfrm>
          <a:prstGeom prst="rect">
            <a:avLst/>
          </a:prstGeom>
        </p:spPr>
        <p:txBody>
          <a:bodyPr wrap="none">
            <a:spAutoFit/>
          </a:bodyPr>
          <a:lstStyle/>
          <a:p>
            <a:pPr>
              <a:lnSpc>
                <a:spcPct val="150000"/>
              </a:lnSpc>
            </a:pPr>
            <a:r>
              <a:rPr lang="zh-CN" altLang="zh-CN" sz="2400">
                <a:cs typeface="Times New Roman" panose="02020603050405020304" pitchFamily="18" charset="0"/>
              </a:rPr>
              <a:t>如图所示</a:t>
            </a:r>
            <a:endParaRPr lang="zh-CN" altLang="en-US"/>
          </a:p>
        </p:txBody>
      </p:sp>
      <p:pic>
        <p:nvPicPr>
          <p:cNvPr id="6" name="图片 5"/>
          <p:cNvPicPr>
            <a:picLocks noChangeAspect="1"/>
          </p:cNvPicPr>
          <p:nvPr/>
        </p:nvPicPr>
        <p:blipFill>
          <a:blip r:embed="rId3"/>
          <a:stretch>
            <a:fillRect/>
          </a:stretch>
        </p:blipFill>
        <p:spPr>
          <a:xfrm>
            <a:off x="4292836" y="3701906"/>
            <a:ext cx="4189356" cy="2223507"/>
          </a:xfrm>
          <a:prstGeom prst="rect">
            <a:avLst/>
          </a:prstGeom>
        </p:spPr>
      </p:pic>
    </p:spTree>
    <p:extLst>
      <p:ext uri="{BB962C8B-B14F-4D97-AF65-F5344CB8AC3E}">
        <p14:creationId xmlns:p14="http://schemas.microsoft.com/office/powerpoint/2010/main" val="3124037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4866"/>
            <a:ext cx="11485848" cy="1684244"/>
          </a:xfrm>
        </p:spPr>
        <p:txBody>
          <a:bodyPr/>
          <a:lstStyle/>
          <a:p>
            <a:pPr hangingPunct="0">
              <a:spcAft>
                <a:spcPts val="0"/>
              </a:spcAft>
            </a:pPr>
            <a:r>
              <a:rPr lang="en-US" altLang="zh-CN"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使滑动变阻器、单刀单掷开关、电动机串联连接，滑动变阻器改变电路中的电流，从而得到改变电动机的转速；双刀双掷开关与电路和电源连接，起到改变电流的方向来控制电动机的转向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749682" y="508500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4292836" y="2837626"/>
            <a:ext cx="4189356" cy="2223507"/>
          </a:xfrm>
          <a:prstGeom prst="rect">
            <a:avLst/>
          </a:prstGeom>
        </p:spPr>
      </p:pic>
    </p:spTree>
    <p:extLst>
      <p:ext uri="{BB962C8B-B14F-4D97-AF65-F5344CB8AC3E}">
        <p14:creationId xmlns:p14="http://schemas.microsoft.com/office/powerpoint/2010/main" val="1551853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90930"/>
            <a:ext cx="11485848" cy="3970318"/>
          </a:xfrm>
        </p:spPr>
        <p:txBody>
          <a:bodyPr/>
          <a:lstStyle/>
          <a:p>
            <a:pPr algn="dist"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上海市第二十六届初中物理竞赛复赛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分别表示电流表或电压表，电表都是理想的，则下列各组电表示数中可能实现</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2教练平台.eps" descr="id:2147498978;FounderCES"/>
          <p:cNvPicPr/>
          <p:nvPr/>
        </p:nvPicPr>
        <p:blipFill>
          <a:blip r:embed="rId2"/>
          <a:stretch>
            <a:fillRect/>
          </a:stretch>
        </p:blipFill>
        <p:spPr>
          <a:xfrm>
            <a:off x="369170" y="1165993"/>
            <a:ext cx="2135869" cy="502871"/>
          </a:xfrm>
          <a:prstGeom prst="rect">
            <a:avLst/>
          </a:prstGeom>
        </p:spPr>
      </p:pic>
      <p:pic>
        <p:nvPicPr>
          <p:cNvPr id="4" name="n227.jpg" descr="id:2147498985;FounderCES"/>
          <p:cNvPicPr/>
          <p:nvPr/>
        </p:nvPicPr>
        <p:blipFill>
          <a:blip r:embed="rId3"/>
          <a:stretch>
            <a:fillRect/>
          </a:stretch>
        </p:blipFill>
        <p:spPr>
          <a:xfrm>
            <a:off x="8039422" y="3705414"/>
            <a:ext cx="2560530" cy="1656184"/>
          </a:xfrm>
          <a:prstGeom prst="rect">
            <a:avLst/>
          </a:prstGeom>
        </p:spPr>
      </p:pic>
      <p:sp>
        <p:nvSpPr>
          <p:cNvPr id="7" name="矩形 6"/>
          <p:cNvSpPr/>
          <p:nvPr/>
        </p:nvSpPr>
        <p:spPr>
          <a:xfrm>
            <a:off x="1471608" y="2885559"/>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a:p>
        </p:txBody>
      </p:sp>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5941060"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理想电流表在电路中相当于导线，应与用电器串联；理想电压表接在电路中相当于电路断路，应与用电器并联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由电路图可知，如果</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为电流表，则电阻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被短路，只有电阻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与两电流表组成串联电路，等效电路图如图甲所示，两电流表示数相同，故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错误；由电路图可知，如果</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是电流表，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是电压表，则电阻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并联，然后再与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串联，电压表测并联电路电压，电流表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测干路电流，电流表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的支路电流，等效电路图如图乙所示，电流表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的示数大于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错误；由电路图可知，如果</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是电流表，等效电路图如图丙所示，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所在支路被短路，电流为零，故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3790950" y="4797152"/>
            <a:ext cx="5256584" cy="1888250"/>
          </a:xfrm>
          <a:prstGeom prst="rect">
            <a:avLst/>
          </a:prstGeom>
        </p:spPr>
      </p:pic>
    </p:spTree>
    <p:extLst>
      <p:ext uri="{BB962C8B-B14F-4D97-AF65-F5344CB8AC3E}">
        <p14:creationId xmlns:p14="http://schemas.microsoft.com/office/powerpoint/2010/main" val="2220149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0949"/>
            <a:ext cx="11485848" cy="4524315"/>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四川省宜宾市叙州区九年级物理竞赛初赛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小刚同学由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金属导体的电阻一般随导体温度的升高而增大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联想到铅笔芯也是导体，铅笔芯的电阻与它的温度之间是否</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也存在这种关系呢？于是，小刚和几位同学一起进行了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探究铅笔芯的温度变化对其电阻有何影响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）实验思路：保持铅笔芯两端的电压不变，给铅笔芯加热，测出不同</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时通过铅笔芯的电流，根据电流的变化情况，得出铅笔芯电阻大小与其温度变化的关系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其依据是电压一定时，电阻越小，电流</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n234.jpg" descr="id:2147499006;FounderCES"/>
          <p:cNvPicPr/>
          <p:nvPr/>
        </p:nvPicPr>
        <p:blipFill>
          <a:blip r:embed="rId2">
            <a:clrChange>
              <a:clrFrom>
                <a:srgbClr val="FFFFFF"/>
              </a:clrFrom>
              <a:clrTo>
                <a:srgbClr val="FFFFFF">
                  <a:alpha val="0"/>
                </a:srgbClr>
              </a:clrTo>
            </a:clrChange>
          </a:blip>
          <a:stretch>
            <a:fillRect/>
          </a:stretch>
        </p:blipFill>
        <p:spPr>
          <a:xfrm>
            <a:off x="8687494" y="1430982"/>
            <a:ext cx="2773507" cy="1596744"/>
          </a:xfrm>
          <a:prstGeom prst="rect">
            <a:avLst/>
          </a:prstGeom>
        </p:spPr>
      </p:pic>
      <p:sp>
        <p:nvSpPr>
          <p:cNvPr id="3" name="矩形 2"/>
          <p:cNvSpPr/>
          <p:nvPr/>
        </p:nvSpPr>
        <p:spPr>
          <a:xfrm>
            <a:off x="521713" y="4636077"/>
            <a:ext cx="803425" cy="461665"/>
          </a:xfrm>
          <a:prstGeom prst="rect">
            <a:avLst/>
          </a:prstGeom>
        </p:spPr>
        <p:txBody>
          <a:bodyPr wrap="none">
            <a:spAutoFit/>
          </a:bodyPr>
          <a:lstStyle/>
          <a:p>
            <a:r>
              <a:rPr lang="zh-CN" altLang="zh-CN" sz="2400">
                <a:cs typeface="Times New Roman" panose="02020603050405020304" pitchFamily="18" charset="0"/>
              </a:rPr>
              <a:t>温度</a:t>
            </a:r>
            <a:endParaRPr lang="zh-CN" altLang="en-US"/>
          </a:p>
        </p:txBody>
      </p:sp>
      <p:sp>
        <p:nvSpPr>
          <p:cNvPr id="5" name="矩形 4"/>
          <p:cNvSpPr/>
          <p:nvPr/>
        </p:nvSpPr>
        <p:spPr>
          <a:xfrm>
            <a:off x="7048562" y="5078445"/>
            <a:ext cx="803425" cy="646331"/>
          </a:xfrm>
          <a:prstGeom prst="rect">
            <a:avLst/>
          </a:prstGeom>
        </p:spPr>
        <p:txBody>
          <a:bodyPr wrap="none">
            <a:spAutoFit/>
          </a:bodyPr>
          <a:lstStyle/>
          <a:p>
            <a:pPr lvl="0">
              <a:lnSpc>
                <a:spcPct val="150000"/>
              </a:lnSpc>
            </a:pPr>
            <a:r>
              <a:rPr lang="zh-CN" altLang="zh-CN" sz="2400">
                <a:cs typeface="Times New Roman" panose="02020603050405020304" pitchFamily="18" charset="0"/>
              </a:rPr>
              <a:t>越大</a:t>
            </a:r>
            <a:endParaRPr lang="zh-CN" altLang="en-US"/>
          </a:p>
        </p:txBody>
      </p:sp>
    </p:spTree>
    <p:extLst>
      <p:ext uri="{BB962C8B-B14F-4D97-AF65-F5344CB8AC3E}">
        <p14:creationId xmlns:p14="http://schemas.microsoft.com/office/powerpoint/2010/main" val="2791015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2308324"/>
          </a:xfrm>
        </p:spPr>
        <p:txBody>
          <a:bodyPr/>
          <a:lstStyle/>
          <a:p>
            <a:pPr hangingPunct="0">
              <a:spcAft>
                <a:spcPts val="0"/>
              </a:spcAft>
              <a:tabLst>
                <a:tab pos="5941060"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铅笔芯的电阻与它的温度的关系，就要将铅笔芯连接在电路中，保持两端的电压不变，通过加热改变铅笔芯的温度，通过电流表的示数变化得知铅笔芯电阻的变化，这里体现了转换法的物理思想；电阻反映导体对电流的阻碍作用，当电压一定时，电阻越小，电流会越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n234.jpg" descr="id:2147499006;FounderCES"/>
          <p:cNvPicPr/>
          <p:nvPr/>
        </p:nvPicPr>
        <p:blipFill>
          <a:blip r:embed="rId2">
            <a:clrChange>
              <a:clrFrom>
                <a:srgbClr val="FFFFFF"/>
              </a:clrFrom>
              <a:clrTo>
                <a:srgbClr val="FFFFFF">
                  <a:alpha val="0"/>
                </a:srgbClr>
              </a:clrTo>
            </a:clrChange>
          </a:blip>
          <a:stretch>
            <a:fillRect/>
          </a:stretch>
        </p:blipFill>
        <p:spPr>
          <a:xfrm>
            <a:off x="4511030" y="3871190"/>
            <a:ext cx="2773507" cy="1596744"/>
          </a:xfrm>
          <a:prstGeom prst="rect">
            <a:avLst/>
          </a:prstGeom>
        </p:spPr>
      </p:pic>
    </p:spTree>
    <p:extLst>
      <p:ext uri="{BB962C8B-B14F-4D97-AF65-F5344CB8AC3E}">
        <p14:creationId xmlns:p14="http://schemas.microsoft.com/office/powerpoint/2010/main" val="3019186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85382"/>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）小刚设计了如图所示的电路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你认为小刚他们的实验存在什么不足？请写出其中一条：</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n234.jpg" descr="id:2147499006;FounderCES"/>
          <p:cNvPicPr/>
          <p:nvPr/>
        </p:nvPicPr>
        <p:blipFill>
          <a:blip r:embed="rId2">
            <a:clrChange>
              <a:clrFrom>
                <a:srgbClr val="FFFFFF"/>
              </a:clrFrom>
              <a:clrTo>
                <a:srgbClr val="FFFFFF">
                  <a:alpha val="0"/>
                </a:srgbClr>
              </a:clrTo>
            </a:clrChange>
          </a:blip>
          <a:stretch>
            <a:fillRect/>
          </a:stretch>
        </p:blipFill>
        <p:spPr>
          <a:xfrm>
            <a:off x="4222998" y="2628102"/>
            <a:ext cx="2773507" cy="1596744"/>
          </a:xfrm>
          <a:prstGeom prst="rect">
            <a:avLst/>
          </a:prstGeom>
        </p:spPr>
      </p:pic>
      <p:sp>
        <p:nvSpPr>
          <p:cNvPr id="5" name="内容占位符 1"/>
          <p:cNvSpPr txBox="1">
            <a:spLocks/>
          </p:cNvSpPr>
          <p:nvPr/>
        </p:nvSpPr>
        <p:spPr bwMode="auto">
          <a:xfrm>
            <a:off x="360854" y="428428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eaLnBrk="1" hangingPunct="0">
              <a:spcAft>
                <a:spcPts val="0"/>
              </a:spcAft>
              <a:tabLst>
                <a:tab pos="5941060"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此实验给铅笔芯加热，铅笔芯的温度升高，但不能具体测出铅笔芯的温度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333889" y="1892695"/>
            <a:ext cx="3897221" cy="646331"/>
          </a:xfrm>
          <a:prstGeom prst="rect">
            <a:avLst/>
          </a:prstGeom>
        </p:spPr>
        <p:txBody>
          <a:bodyPr wrap="none">
            <a:spAutoFit/>
          </a:bodyPr>
          <a:lstStyle/>
          <a:p>
            <a:pPr lvl="0" algn="just">
              <a:lnSpc>
                <a:spcPct val="150000"/>
              </a:lnSpc>
              <a:spcAft>
                <a:spcPts val="0"/>
              </a:spcAft>
              <a:tabLst>
                <a:tab pos="5941060" algn="l"/>
              </a:tabLst>
            </a:pPr>
            <a:r>
              <a:rPr lang="zh-CN" altLang="zh-CN" sz="2400">
                <a:cs typeface="Times New Roman" panose="02020603050405020304" pitchFamily="18" charset="0"/>
              </a:rPr>
              <a:t>不能直接测量铅笔芯的温度</a:t>
            </a:r>
            <a:endParaRPr lang="zh-CN" altLang="zh-CN" sz="1200">
              <a:cs typeface="Times New Roman" panose="02020603050405020304" pitchFamily="18" charset="0"/>
            </a:endParaRPr>
          </a:p>
        </p:txBody>
      </p:sp>
    </p:spTree>
    <p:extLst>
      <p:ext uri="{BB962C8B-B14F-4D97-AF65-F5344CB8AC3E}">
        <p14:creationId xmlns:p14="http://schemas.microsoft.com/office/powerpoint/2010/main" val="2793950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4598567"/>
          </a:xfrm>
        </p:spPr>
        <p:txBody>
          <a:bodyPr/>
          <a:lstStyle/>
          <a:p>
            <a:pPr hangingPunct="0">
              <a:spcAft>
                <a:spcPts val="0"/>
              </a:spcAft>
              <a:tabLst>
                <a:tab pos="5941060" algn="l"/>
              </a:tabLst>
            </a:pPr>
            <a:r>
              <a:rPr lang="en-US"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上海市第三十届初中物理竞赛</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大同杯</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初赛</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小红按照如图所示的电路进行实验</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闭合开关后，移动滑片</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的过程中，灯泡</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始终不亮</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为了查找电路故障，用电压表进行检测：先将电压表的负接线柱与</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接线柱相连，电压表的正接线柱依次与电路中的其他接线柱相连，对应的电压表示数如表格所示</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若导线质量完好且接线柱连接完好，则可判断电路中一定存在故障的是（　　）</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电池</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高手擂台.eps" descr="id:2147499013;FounderCES"/>
          <p:cNvPicPr/>
          <p:nvPr/>
        </p:nvPicPr>
        <p:blipFill>
          <a:blip r:embed="rId2"/>
          <a:stretch>
            <a:fillRect/>
          </a:stretch>
        </p:blipFill>
        <p:spPr>
          <a:xfrm>
            <a:off x="360853" y="889580"/>
            <a:ext cx="2135869" cy="502871"/>
          </a:xfrm>
          <a:prstGeom prst="rect">
            <a:avLst/>
          </a:prstGeom>
        </p:spPr>
      </p:pic>
      <p:pic>
        <p:nvPicPr>
          <p:cNvPr id="4" name="w147.jpg" descr="id:2147499028;FounderCES"/>
          <p:cNvPicPr/>
          <p:nvPr/>
        </p:nvPicPr>
        <p:blipFill>
          <a:blip r:embed="rId3"/>
          <a:stretch>
            <a:fillRect/>
          </a:stretch>
        </p:blipFill>
        <p:spPr>
          <a:xfrm>
            <a:off x="2473618" y="4047870"/>
            <a:ext cx="2808312" cy="1790525"/>
          </a:xfrm>
          <a:prstGeom prst="rect">
            <a:avLst/>
          </a:prstGeom>
        </p:spPr>
      </p:pic>
      <p:sp>
        <p:nvSpPr>
          <p:cNvPr id="5" name="矩形 4"/>
          <p:cNvSpPr/>
          <p:nvPr/>
        </p:nvSpPr>
        <p:spPr>
          <a:xfrm>
            <a:off x="3150652" y="5992086"/>
            <a:ext cx="145424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1</a:t>
            </a:r>
            <a:r>
              <a:rPr lang="zh-CN" altLang="zh-CN" sz="2200" b="0">
                <a:solidFill>
                  <a:srgbClr val="000000"/>
                </a:solidFill>
                <a:cs typeface="Times New Roman" panose="02020603050405020304" pitchFamily="18" charset="0"/>
              </a:rPr>
              <a:t>题）</a:t>
            </a:r>
          </a:p>
        </p:txBody>
      </p:sp>
      <p:graphicFrame>
        <p:nvGraphicFramePr>
          <p:cNvPr id="6" name="表格 5"/>
          <p:cNvGraphicFramePr>
            <a:graphicFrameLocks noGrp="1"/>
          </p:cNvGraphicFramePr>
          <p:nvPr>
            <p:extLst>
              <p:ext uri="{D42A27DB-BD31-4B8C-83A1-F6EECF244321}">
                <p14:modId xmlns:p14="http://schemas.microsoft.com/office/powerpoint/2010/main" val="2891111159"/>
              </p:ext>
            </p:extLst>
          </p:nvPr>
        </p:nvGraphicFramePr>
        <p:xfrm>
          <a:off x="5450198" y="3544554"/>
          <a:ext cx="6327560" cy="2351151"/>
        </p:xfrm>
        <a:graphic>
          <a:graphicData uri="http://schemas.openxmlformats.org/drawingml/2006/table">
            <a:tbl>
              <a:tblPr firstRow="1" firstCol="1" bandRow="1"/>
              <a:tblGrid>
                <a:gridCol w="4608512">
                  <a:extLst>
                    <a:ext uri="{9D8B030D-6E8A-4147-A177-3AD203B41FA5}">
                      <a16:colId xmlns:a16="http://schemas.microsoft.com/office/drawing/2014/main" val="2859939046"/>
                    </a:ext>
                  </a:extLst>
                </a:gridCol>
                <a:gridCol w="1719048">
                  <a:extLst>
                    <a:ext uri="{9D8B030D-6E8A-4147-A177-3AD203B41FA5}">
                      <a16:colId xmlns:a16="http://schemas.microsoft.com/office/drawing/2014/main" val="2607932166"/>
                    </a:ext>
                  </a:extLst>
                </a:gridCol>
              </a:tblGrid>
              <a:tr h="0">
                <a:tc>
                  <a:txBody>
                    <a:bodyPr/>
                    <a:lstStyle/>
                    <a:p>
                      <a:pPr algn="ctr" hangingPunct="0">
                        <a:lnSpc>
                          <a:spcPct val="130000"/>
                        </a:lnSpc>
                        <a:spcAft>
                          <a:spcPts val="0"/>
                        </a:spcAft>
                        <a:tabLst>
                          <a:tab pos="5941060" algn="l"/>
                        </a:tabLst>
                      </a:pPr>
                      <a:r>
                        <a:rPr lang="zh-CN" sz="22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与电压表正接线柱相连的接线柱</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zh-CN" sz="22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电压表示数</a:t>
                      </a: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7114808"/>
                  </a:ext>
                </a:extLst>
              </a:tr>
              <a:tr h="0">
                <a:tc>
                  <a:txBody>
                    <a:bodyPr/>
                    <a:lstStyle/>
                    <a:p>
                      <a:pPr algn="ctr" hangingPunct="0">
                        <a:lnSpc>
                          <a:spcPct val="13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3668183"/>
                  </a:ext>
                </a:extLst>
              </a:tr>
              <a:tr h="0">
                <a:tc>
                  <a:txBody>
                    <a:bodyPr/>
                    <a:lstStyle/>
                    <a:p>
                      <a:pPr algn="ctr" hangingPunct="0">
                        <a:lnSpc>
                          <a:spcPct val="130000"/>
                        </a:lnSpc>
                        <a:spcAft>
                          <a:spcPts val="0"/>
                        </a:spcAft>
                        <a:tabLst>
                          <a:tab pos="5941060" algn="l"/>
                        </a:tabLst>
                      </a:pPr>
                      <a:r>
                        <a:rPr lang="en-US" sz="22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6074589"/>
                  </a:ext>
                </a:extLst>
              </a:tr>
              <a:tr h="0">
                <a:tc>
                  <a:txBody>
                    <a:bodyPr/>
                    <a:lstStyle/>
                    <a:p>
                      <a:pPr algn="ctr" hangingPunct="0">
                        <a:lnSpc>
                          <a:spcPct val="13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2770700"/>
                  </a:ext>
                </a:extLst>
              </a:tr>
              <a:tr h="0">
                <a:tc>
                  <a:txBody>
                    <a:bodyPr/>
                    <a:lstStyle/>
                    <a:p>
                      <a:pPr algn="ctr" hangingPunct="0">
                        <a:lnSpc>
                          <a:spcPct val="13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0710299"/>
                  </a:ext>
                </a:extLst>
              </a:tr>
              <a:tr h="0">
                <a:tc>
                  <a:txBody>
                    <a:bodyPr/>
                    <a:lstStyle/>
                    <a:p>
                      <a:pPr algn="ctr" hangingPunct="0">
                        <a:lnSpc>
                          <a:spcPct val="13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9481346"/>
                  </a:ext>
                </a:extLst>
              </a:tr>
            </a:tbl>
          </a:graphicData>
        </a:graphic>
      </p:graphicFrame>
      <p:sp>
        <p:nvSpPr>
          <p:cNvPr id="7" name="矩形 6"/>
          <p:cNvSpPr/>
          <p:nvPr/>
        </p:nvSpPr>
        <p:spPr>
          <a:xfrm>
            <a:off x="2243033" y="3521258"/>
            <a:ext cx="388248" cy="430887"/>
          </a:xfrm>
          <a:prstGeom prst="rect">
            <a:avLst/>
          </a:prstGeom>
        </p:spPr>
        <p:txBody>
          <a:bodyPr wrap="none">
            <a:spAutoFit/>
          </a:bodyPr>
          <a:lstStyle/>
          <a:p>
            <a:r>
              <a:rPr lang="en-US" altLang="zh-CN" sz="2200"/>
              <a:t>C</a:t>
            </a:r>
            <a:endParaRPr lang="zh-CN" altLang="en-US" sz="2200"/>
          </a:p>
        </p:txBody>
      </p:sp>
    </p:spTree>
    <p:extLst>
      <p:ext uri="{BB962C8B-B14F-4D97-AF65-F5344CB8AC3E}">
        <p14:creationId xmlns:p14="http://schemas.microsoft.com/office/powerpoint/2010/main" val="2551411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07440"/>
            <a:ext cx="11485848" cy="1684244"/>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将电压表的负接线柱与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接线柱相连，电压表的正接线柱依次与电路中的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接线柱相连，均有示数，说明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之间完好；与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连接，电压表没有示数，说明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之间有断路，即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之间有断路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综上所述，应该是灯泡断路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147.jpg" descr="id:2147499028;FounderCES"/>
          <p:cNvPicPr/>
          <p:nvPr/>
        </p:nvPicPr>
        <p:blipFill>
          <a:blip r:embed="rId2"/>
          <a:stretch>
            <a:fillRect/>
          </a:stretch>
        </p:blipFill>
        <p:spPr>
          <a:xfrm>
            <a:off x="1841182" y="3331865"/>
            <a:ext cx="2808312" cy="1790525"/>
          </a:xfrm>
          <a:prstGeom prst="rect">
            <a:avLst/>
          </a:prstGeom>
        </p:spPr>
      </p:pic>
      <p:sp>
        <p:nvSpPr>
          <p:cNvPr id="4" name="矩形 3"/>
          <p:cNvSpPr/>
          <p:nvPr/>
        </p:nvSpPr>
        <p:spPr>
          <a:xfrm>
            <a:off x="2518216" y="5276081"/>
            <a:ext cx="145424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1</a:t>
            </a:r>
            <a:r>
              <a:rPr lang="zh-CN" altLang="zh-CN" sz="2200" b="0">
                <a:solidFill>
                  <a:srgbClr val="000000"/>
                </a:solidFill>
                <a:cs typeface="Times New Roman" panose="02020603050405020304" pitchFamily="18" charset="0"/>
              </a:rPr>
              <a:t>题）</a:t>
            </a:r>
          </a:p>
        </p:txBody>
      </p:sp>
      <p:graphicFrame>
        <p:nvGraphicFramePr>
          <p:cNvPr id="5" name="表格 4"/>
          <p:cNvGraphicFramePr>
            <a:graphicFrameLocks noGrp="1"/>
          </p:cNvGraphicFramePr>
          <p:nvPr>
            <p:extLst>
              <p:ext uri="{D42A27DB-BD31-4B8C-83A1-F6EECF244321}">
                <p14:modId xmlns:p14="http://schemas.microsoft.com/office/powerpoint/2010/main" val="2289402909"/>
              </p:ext>
            </p:extLst>
          </p:nvPr>
        </p:nvGraphicFramePr>
        <p:xfrm>
          <a:off x="5015086" y="2970240"/>
          <a:ext cx="5328592" cy="2787015"/>
        </p:xfrm>
        <a:graphic>
          <a:graphicData uri="http://schemas.openxmlformats.org/drawingml/2006/table">
            <a:tbl>
              <a:tblPr firstRow="1" firstCol="1" bandRow="1"/>
              <a:tblGrid>
                <a:gridCol w="3279215">
                  <a:extLst>
                    <a:ext uri="{9D8B030D-6E8A-4147-A177-3AD203B41FA5}">
                      <a16:colId xmlns:a16="http://schemas.microsoft.com/office/drawing/2014/main" val="2859939046"/>
                    </a:ext>
                  </a:extLst>
                </a:gridCol>
                <a:gridCol w="2049377">
                  <a:extLst>
                    <a:ext uri="{9D8B030D-6E8A-4147-A177-3AD203B41FA5}">
                      <a16:colId xmlns:a16="http://schemas.microsoft.com/office/drawing/2014/main" val="2607932166"/>
                    </a:ext>
                  </a:extLst>
                </a:gridCol>
              </a:tblGrid>
              <a:tr h="0">
                <a:tc>
                  <a:txBody>
                    <a:bodyPr/>
                    <a:lstStyle/>
                    <a:p>
                      <a:pPr algn="ctr" hangingPunct="0">
                        <a:lnSpc>
                          <a:spcPct val="13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与电压表正接线柱</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相连的接线柱</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示数</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7114808"/>
                  </a:ext>
                </a:extLst>
              </a:tr>
              <a:tr h="0">
                <a:tc>
                  <a:txBody>
                    <a:bodyPr/>
                    <a:lstStyle/>
                    <a:p>
                      <a:pPr algn="ctr" hangingPunct="0">
                        <a:lnSpc>
                          <a:spcPct val="13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3668183"/>
                  </a:ext>
                </a:extLst>
              </a:tr>
              <a:tr h="0">
                <a:tc>
                  <a:txBody>
                    <a:bodyPr/>
                    <a:lstStyle/>
                    <a:p>
                      <a:pPr algn="ctr" hangingPunct="0">
                        <a:lnSpc>
                          <a:spcPct val="13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6074589"/>
                  </a:ext>
                </a:extLst>
              </a:tr>
              <a:tr h="0">
                <a:tc>
                  <a:txBody>
                    <a:bodyPr/>
                    <a:lstStyle/>
                    <a:p>
                      <a:pPr algn="ctr" hangingPunct="0">
                        <a:lnSpc>
                          <a:spcPct val="13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2770700"/>
                  </a:ext>
                </a:extLst>
              </a:tr>
              <a:tr h="0">
                <a:tc>
                  <a:txBody>
                    <a:bodyPr/>
                    <a:lstStyle/>
                    <a:p>
                      <a:pPr algn="ctr" hangingPunct="0">
                        <a:lnSpc>
                          <a:spcPct val="13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0710299"/>
                  </a:ext>
                </a:extLst>
              </a:tr>
              <a:tr h="0">
                <a:tc>
                  <a:txBody>
                    <a:bodyPr/>
                    <a:lstStyle/>
                    <a:p>
                      <a:pPr algn="ctr" hangingPunct="0">
                        <a:lnSpc>
                          <a:spcPct val="130000"/>
                        </a:lnSpc>
                        <a:spcAft>
                          <a:spcPts val="0"/>
                        </a:spcAft>
                        <a:tabLst>
                          <a:tab pos="5941060" algn="l"/>
                        </a:tabLst>
                      </a:pP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9481346"/>
                  </a:ext>
                </a:extLst>
              </a:tr>
            </a:tbl>
          </a:graphicData>
        </a:graphic>
      </p:graphicFrame>
    </p:spTree>
    <p:extLst>
      <p:ext uri="{BB962C8B-B14F-4D97-AF65-F5344CB8AC3E}">
        <p14:creationId xmlns:p14="http://schemas.microsoft.com/office/powerpoint/2010/main" val="2945305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3346237"/>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上海市第三十一届初中物理竞赛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大同杯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在如图所示的电路中，电阻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并联，则三个电表中（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是电流表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是电压表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是电压表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是电流表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都是电流表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都是电压表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b71.jpg" descr="id:2147499035;FounderCES"/>
          <p:cNvPicPr/>
          <p:nvPr/>
        </p:nvPicPr>
        <p:blipFill>
          <a:blip r:embed="rId2"/>
          <a:stretch>
            <a:fillRect/>
          </a:stretch>
        </p:blipFill>
        <p:spPr>
          <a:xfrm>
            <a:off x="6311230" y="1863408"/>
            <a:ext cx="2664296" cy="1999689"/>
          </a:xfrm>
          <a:prstGeom prst="rect">
            <a:avLst/>
          </a:prstGeom>
        </p:spPr>
      </p:pic>
      <p:sp>
        <p:nvSpPr>
          <p:cNvPr id="4" name="矩形 3"/>
          <p:cNvSpPr/>
          <p:nvPr/>
        </p:nvSpPr>
        <p:spPr>
          <a:xfrm>
            <a:off x="6858548" y="389855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3304146" y="1623949"/>
            <a:ext cx="407484" cy="461665"/>
          </a:xfrm>
          <a:prstGeom prst="rect">
            <a:avLst/>
          </a:prstGeom>
        </p:spPr>
        <p:txBody>
          <a:bodyPr wrap="none">
            <a:spAutoFit/>
          </a:bodyPr>
          <a:lstStyle/>
          <a:p>
            <a:r>
              <a:rPr lang="en-US" altLang="zh-CN" sz="2400"/>
              <a:t>A</a:t>
            </a:r>
            <a:endParaRPr lang="zh-CN" altLang="en-US"/>
          </a:p>
        </p:txBody>
      </p:sp>
      <p:sp>
        <p:nvSpPr>
          <p:cNvPr id="6" name="内容占位符 1"/>
          <p:cNvSpPr txBox="1">
            <a:spLocks/>
          </p:cNvSpPr>
          <p:nvPr/>
        </p:nvSpPr>
        <p:spPr bwMode="auto">
          <a:xfrm>
            <a:off x="360854" y="44276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理想的电压表相当于断路，理想的电流表相当于导线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如果要满足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所在的电路必须断开，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所在的电路必须导通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的位置要接电流表，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的位置要接电压表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767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547</TotalTime>
  <Words>2696</Words>
  <Application>Microsoft Office PowerPoint</Application>
  <PresentationFormat>自定义</PresentationFormat>
  <Paragraphs>93</Paragraphs>
  <Slides>16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vt:i4>
      </vt:variant>
    </vt:vector>
  </HeadingPairs>
  <TitlesOfParts>
    <vt:vector size="26" baseType="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456</cp:revision>
  <dcterms:created xsi:type="dcterms:W3CDTF">2020-11-06T05:24:00Z</dcterms:created>
  <dcterms:modified xsi:type="dcterms:W3CDTF">2025-09-17T07:52:50Z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